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1d594d0bd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1d594d0bd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1d594d0bd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1d594d0bd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42da8daf7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42da8daf7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1d594d0bd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1d594d0bd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6c1f8b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6c1f8b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42da8daf7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42da8daf7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6c1f8b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6c1f8b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42da8daf7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42da8daf7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56c1f8b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56c1f8b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1d594d0bd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1d594d0bd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42da8daf7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42da8daf7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56c1f8be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56c1f8b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1d594d0bd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1d594d0bd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56c1f8be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56c1f8be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1d594d0bd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1d594d0bd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1d594d0bd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1d594d0bd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d594d0bd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d594d0b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1d594d0bd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1d594d0bd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42da8daf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42da8daf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2da8daf7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2da8daf7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d594d0bd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d594d0bd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d594d0bd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d594d0bd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Kafka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1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25" y="49775"/>
            <a:ext cx="1625050" cy="16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825" y="1711525"/>
            <a:ext cx="2814176" cy="34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Message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Unit of data - similar to a row or a record in a 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An array of bytes - it has no meaning/format to Kafka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Can have an optional key - impact the writing strategy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A stream of data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Similar to a folder in a file system or a table in a DB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Identified by its name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Splits in partitions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example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150" y="1534375"/>
            <a:ext cx="19611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>
            <a:off x="1461325" y="1534388"/>
            <a:ext cx="1824600" cy="4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Topic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734800" y="3393200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2270425" y="3450925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9" name="Google Shape;139;p24"/>
          <p:cNvCxnSpPr>
            <a:stCxn id="137" idx="3"/>
            <a:endCxn id="136" idx="2"/>
          </p:cNvCxnSpPr>
          <p:nvPr/>
        </p:nvCxnSpPr>
        <p:spPr>
          <a:xfrm flipH="1" rot="10800000">
            <a:off x="1242550" y="1973600"/>
            <a:ext cx="1131000" cy="14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>
            <a:stCxn id="138" idx="3"/>
            <a:endCxn id="136" idx="2"/>
          </p:cNvCxnSpPr>
          <p:nvPr/>
        </p:nvCxnSpPr>
        <p:spPr>
          <a:xfrm rot="10800000">
            <a:off x="2373775" y="1973725"/>
            <a:ext cx="404400" cy="14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00" y="2904225"/>
            <a:ext cx="1548301" cy="181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700" y="2791362"/>
            <a:ext cx="2126853" cy="18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4"/>
          <p:cNvCxnSpPr>
            <a:stCxn id="141" idx="0"/>
            <a:endCxn id="135" idx="2"/>
          </p:cNvCxnSpPr>
          <p:nvPr/>
        </p:nvCxnSpPr>
        <p:spPr>
          <a:xfrm flipH="1" rot="10800000">
            <a:off x="5475650" y="1973625"/>
            <a:ext cx="1098000" cy="9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>
            <a:stCxn id="142" idx="0"/>
            <a:endCxn id="135" idx="2"/>
          </p:cNvCxnSpPr>
          <p:nvPr/>
        </p:nvCxnSpPr>
        <p:spPr>
          <a:xfrm rot="10800000">
            <a:off x="6573827" y="1973562"/>
            <a:ext cx="1230300" cy="8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Partition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Subset of data for a topic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Each message within a partition gets an incremental id called offset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Order is guaranteed only within a particular partition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Data written to a partition is immutable, can’t be changed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Data is assigned randomly to a partition unless a key is provided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Partitions are evenly distributed across brokers in a Kafka cluster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Partition</a:t>
            </a:r>
            <a:r>
              <a:rPr lang="fr"/>
              <a:t> example - subdfolders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350" y="1228925"/>
            <a:ext cx="1961125" cy="4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1461325" y="1534388"/>
            <a:ext cx="1824600" cy="4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Topic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734800" y="3012200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2270425" y="3069925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0" name="Google Shape;160;p26"/>
          <p:cNvCxnSpPr>
            <a:stCxn id="158" idx="3"/>
            <a:endCxn id="157" idx="2"/>
          </p:cNvCxnSpPr>
          <p:nvPr/>
        </p:nvCxnSpPr>
        <p:spPr>
          <a:xfrm flipH="1" rot="10800000">
            <a:off x="1242550" y="1973600"/>
            <a:ext cx="1131000" cy="10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6"/>
          <p:cNvCxnSpPr>
            <a:stCxn id="159" idx="3"/>
            <a:endCxn id="157" idx="2"/>
          </p:cNvCxnSpPr>
          <p:nvPr/>
        </p:nvCxnSpPr>
        <p:spPr>
          <a:xfrm rot="10800000">
            <a:off x="2373775" y="1973725"/>
            <a:ext cx="404400" cy="10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313" y="2675762"/>
            <a:ext cx="772250" cy="9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975" y="3787150"/>
            <a:ext cx="1196923" cy="102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6"/>
          <p:cNvCxnSpPr>
            <a:endCxn id="156" idx="2"/>
          </p:cNvCxnSpPr>
          <p:nvPr/>
        </p:nvCxnSpPr>
        <p:spPr>
          <a:xfrm flipH="1" rot="10800000">
            <a:off x="5672012" y="1668150"/>
            <a:ext cx="843900" cy="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>
            <a:endCxn id="156" idx="2"/>
          </p:cNvCxnSpPr>
          <p:nvPr/>
        </p:nvCxnSpPr>
        <p:spPr>
          <a:xfrm rot="10800000">
            <a:off x="6515912" y="1668150"/>
            <a:ext cx="12201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6"/>
          <p:cNvSpPr/>
          <p:nvPr/>
        </p:nvSpPr>
        <p:spPr>
          <a:xfrm>
            <a:off x="734800" y="3507500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734800" y="4002800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2270425" y="3565225"/>
            <a:ext cx="1015500" cy="4953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Message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668725" y="2946150"/>
            <a:ext cx="1131000" cy="1610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2212675" y="2950100"/>
            <a:ext cx="1131000" cy="1610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255925" y="2533375"/>
            <a:ext cx="1131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Partition-1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2711775" y="2594950"/>
            <a:ext cx="1131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Partition-2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926550" y="253010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7076900" y="253010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169" y="2722150"/>
            <a:ext cx="1438862" cy="7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967813" y="2261738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holidays_at_chamonix:1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098375" y="2261738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holidays_at_chamonix:2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A Kafka server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Identified by an Integer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Kafka cluster is composed of multiple brokers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Once connected to a broker, you are connected to the entire cluster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What happens to the associated partition(s) if a broker goes down?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 example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63" y="2548912"/>
            <a:ext cx="772250" cy="9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525" y="3660300"/>
            <a:ext cx="1196923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1032100" y="240325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3182450" y="240325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719" y="2595300"/>
            <a:ext cx="1438862" cy="7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6142225" y="2413388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274" y="2510388"/>
            <a:ext cx="1081750" cy="11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5741450" y="1447950"/>
            <a:ext cx="2429700" cy="337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685800" y="1454327"/>
            <a:ext cx="4201800" cy="337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6330050" y="1049850"/>
            <a:ext cx="184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Work laptop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202200" y="1105875"/>
            <a:ext cx="184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Personal laptop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007738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holidays_at_chamonix:1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3138300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holidays_at_chamonix:2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6179700" y="2153588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holidays_at_chamonix:3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8072" y="1569788"/>
            <a:ext cx="1437254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8297" y="1601713"/>
            <a:ext cx="1437254" cy="32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8"/>
          <p:cNvCxnSpPr>
            <a:stCxn id="203" idx="2"/>
          </p:cNvCxnSpPr>
          <p:nvPr/>
        </p:nvCxnSpPr>
        <p:spPr>
          <a:xfrm flipH="1">
            <a:off x="1890599" y="1891688"/>
            <a:ext cx="8961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8"/>
          <p:cNvCxnSpPr>
            <a:stCxn id="203" idx="2"/>
          </p:cNvCxnSpPr>
          <p:nvPr/>
        </p:nvCxnSpPr>
        <p:spPr>
          <a:xfrm>
            <a:off x="2786699" y="1891688"/>
            <a:ext cx="11679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8"/>
          <p:cNvCxnSpPr>
            <a:stCxn id="204" idx="2"/>
          </p:cNvCxnSpPr>
          <p:nvPr/>
        </p:nvCxnSpPr>
        <p:spPr>
          <a:xfrm>
            <a:off x="6936924" y="1923613"/>
            <a:ext cx="6300" cy="2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Replication factor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Number of copies of partitions for a topic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Duplicate data to avoid losing it if a broker goes 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replication factor of 2 means that we would have 2 copies of data in different brokers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Replication factor</a:t>
            </a:r>
            <a:r>
              <a:rPr lang="fr"/>
              <a:t> example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263" y="2548912"/>
            <a:ext cx="772250" cy="9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925" y="3660300"/>
            <a:ext cx="1196923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/>
          <p:nvPr/>
        </p:nvSpPr>
        <p:spPr>
          <a:xfrm>
            <a:off x="803500" y="240325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2953850" y="240325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5456425" y="2413388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474" y="2510388"/>
            <a:ext cx="1081750" cy="11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5217800" y="1447950"/>
            <a:ext cx="3805200" cy="337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457200" y="1454325"/>
            <a:ext cx="4397400" cy="337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6442950" y="1049850"/>
            <a:ext cx="184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Work laptop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1973600" y="1105875"/>
            <a:ext cx="184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ld Standard TT"/>
                <a:ea typeface="Old Standard TT"/>
                <a:cs typeface="Old Standard TT"/>
                <a:sym typeface="Old Standard TT"/>
              </a:rPr>
              <a:t>Personal laptop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779138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holidays_at_chamonix:1</a:t>
            </a:r>
            <a:endParaRPr b="1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2909700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holidays_at_chamonix:2 copy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493900" y="2153588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holidays_at_chamonix:2</a:t>
            </a:r>
            <a:endParaRPr b="1"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472" y="1569788"/>
            <a:ext cx="1437254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897" y="1601713"/>
            <a:ext cx="1437254" cy="32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0"/>
          <p:cNvCxnSpPr>
            <a:stCxn id="232" idx="2"/>
          </p:cNvCxnSpPr>
          <p:nvPr/>
        </p:nvCxnSpPr>
        <p:spPr>
          <a:xfrm flipH="1">
            <a:off x="1661999" y="1891688"/>
            <a:ext cx="8961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0"/>
          <p:cNvCxnSpPr>
            <a:stCxn id="232" idx="2"/>
          </p:cNvCxnSpPr>
          <p:nvPr/>
        </p:nvCxnSpPr>
        <p:spPr>
          <a:xfrm>
            <a:off x="2558099" y="1891688"/>
            <a:ext cx="11679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0"/>
          <p:cNvCxnSpPr>
            <a:stCxn id="233" idx="2"/>
          </p:cNvCxnSpPr>
          <p:nvPr/>
        </p:nvCxnSpPr>
        <p:spPr>
          <a:xfrm flipH="1">
            <a:off x="6216924" y="1923613"/>
            <a:ext cx="9486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813" y="2565412"/>
            <a:ext cx="772250" cy="9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475" y="3676800"/>
            <a:ext cx="1196923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7153050" y="2419750"/>
            <a:ext cx="1589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7128688" y="21760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holidays_at_chamonix:1 copy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41" name="Google Shape;241;p30"/>
          <p:cNvCxnSpPr>
            <a:stCxn id="233" idx="2"/>
          </p:cNvCxnSpPr>
          <p:nvPr/>
        </p:nvCxnSpPr>
        <p:spPr>
          <a:xfrm>
            <a:off x="7165524" y="1923613"/>
            <a:ext cx="8181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674" y="2572551"/>
            <a:ext cx="1081750" cy="1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Producer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Write data to topic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key can be sent along with the message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If the key is sent, all message with the same key will be written to the same partition - Allowing to maintain message ordering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If the key is not sent then data is written in partitions in a round robin manner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Resources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7398">
            <a:off x="378100" y="1294825"/>
            <a:ext cx="2587880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27256">
            <a:off x="3023125" y="2380375"/>
            <a:ext cx="5957452" cy="12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Producer example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588" y="2559137"/>
            <a:ext cx="772250" cy="9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38" y="2521562"/>
            <a:ext cx="1196923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/>
          <p:nvPr/>
        </p:nvSpPr>
        <p:spPr>
          <a:xfrm>
            <a:off x="4842100" y="2403250"/>
            <a:ext cx="16338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6992450" y="2403250"/>
            <a:ext cx="1694400" cy="2349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4817738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holidays_at_chamonix:1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6948300" y="2159550"/>
            <a:ext cx="2119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holidays_at_chamonix:2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347" y="1495513"/>
            <a:ext cx="1437254" cy="32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2"/>
          <p:cNvCxnSpPr>
            <a:stCxn id="260" idx="2"/>
          </p:cNvCxnSpPr>
          <p:nvPr/>
        </p:nvCxnSpPr>
        <p:spPr>
          <a:xfrm flipH="1">
            <a:off x="5586474" y="1817413"/>
            <a:ext cx="105150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2"/>
          <p:cNvCxnSpPr>
            <a:stCxn id="260" idx="2"/>
          </p:cNvCxnSpPr>
          <p:nvPr/>
        </p:nvCxnSpPr>
        <p:spPr>
          <a:xfrm>
            <a:off x="6637974" y="1817413"/>
            <a:ext cx="11199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624" y="3582763"/>
            <a:ext cx="1081750" cy="11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01" y="3257700"/>
            <a:ext cx="1315729" cy="11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799" y="3260576"/>
            <a:ext cx="1081750" cy="11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25" y="3257700"/>
            <a:ext cx="957818" cy="11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117388" y="4370763"/>
            <a:ext cx="1573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with key=”manol”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768913" y="4383063"/>
            <a:ext cx="1573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with key=”manol”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1528238" y="4370775"/>
            <a:ext cx="1573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ld Standard TT"/>
                <a:ea typeface="Old Standard TT"/>
                <a:cs typeface="Old Standard TT"/>
                <a:sym typeface="Old Standard TT"/>
              </a:rPr>
              <a:t>with key=”vlad”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392138" y="2395850"/>
            <a:ext cx="15735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latin typeface="Old Standard TT"/>
                <a:ea typeface="Old Standard TT"/>
                <a:cs typeface="Old Standard TT"/>
                <a:sym typeface="Old Standard TT"/>
              </a:rPr>
              <a:t>Sends to topic</a:t>
            </a:r>
            <a:endParaRPr i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4029" y="1274550"/>
            <a:ext cx="645499" cy="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2"/>
          <p:cNvCxnSpPr>
            <a:stCxn id="271" idx="2"/>
            <a:endCxn id="264" idx="0"/>
          </p:cNvCxnSpPr>
          <p:nvPr/>
        </p:nvCxnSpPr>
        <p:spPr>
          <a:xfrm flipH="1">
            <a:off x="775378" y="2179524"/>
            <a:ext cx="1331400" cy="10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2"/>
          <p:cNvCxnSpPr>
            <a:stCxn id="271" idx="2"/>
            <a:endCxn id="266" idx="0"/>
          </p:cNvCxnSpPr>
          <p:nvPr/>
        </p:nvCxnSpPr>
        <p:spPr>
          <a:xfrm>
            <a:off x="2106778" y="2179524"/>
            <a:ext cx="41400" cy="10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2"/>
          <p:cNvCxnSpPr>
            <a:stCxn id="271" idx="2"/>
            <a:endCxn id="265" idx="0"/>
          </p:cNvCxnSpPr>
          <p:nvPr/>
        </p:nvCxnSpPr>
        <p:spPr>
          <a:xfrm>
            <a:off x="2106778" y="2179524"/>
            <a:ext cx="1369800" cy="10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Consumer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Consume data from topic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Data is read in order within each partitions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Consumers are part of a consumer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Only 1 consumer within a consumer group can read data from a partition - If we have 3 consumers and 2 partitions then 1 consumer will be inactive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Consumer example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25" y="1171602"/>
            <a:ext cx="7668751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252700"/>
            <a:ext cx="85206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7 000 000 000 000 000 000 ⇔ 7 * 10^18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252700"/>
            <a:ext cx="85206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7</a:t>
            </a:r>
            <a:r>
              <a:rPr lang="fr" sz="3400"/>
              <a:t> 000 000 000 000 000 000 ⇔ 7 * 10^18</a:t>
            </a:r>
            <a:endParaRPr sz="34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2329325"/>
            <a:ext cx="8520600" cy="24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 trillions messages handled / 24h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100 Kafka clusters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4 000 brokers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100 000 topics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7 000 000 partitions</a:t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Kafka at LinkedIn - 2019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Kafka</a:t>
            </a:r>
            <a:r>
              <a:rPr lang="fr"/>
              <a:t> - LinkedIn o</a:t>
            </a:r>
            <a:r>
              <a:rPr lang="fr"/>
              <a:t>riginal use case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User activity tracking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596400" y="2480525"/>
            <a:ext cx="975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ld Standard TT"/>
                <a:ea typeface="Old Standard TT"/>
                <a:cs typeface="Old Standard TT"/>
                <a:sym typeface="Old Standard TT"/>
              </a:rPr>
              <a:t>Topics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028550" y="2024600"/>
            <a:ext cx="28014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Report generators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Machine learning systems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Search results updater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01225" y="2024600"/>
            <a:ext cx="18582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Page views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Click tracking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Profile updates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25" y="1979775"/>
            <a:ext cx="1515700" cy="15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275" y="1979775"/>
            <a:ext cx="1515700" cy="15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Kafka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75" y="1171601"/>
            <a:ext cx="7689051" cy="3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Kafka - other use cases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Activity tracking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Messaging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Metrics and logging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000000"/>
                </a:solidFill>
              </a:rPr>
              <a:t>Stream processing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Kafka and its benefits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Created at LinkedIn, now open source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Decouple data streams from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Horizontal scalability - can scale to millions of messages per second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High performance - less than 10ms latency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Durable message retention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Vocabulary/concepts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71600"/>
            <a:ext cx="4191000" cy="3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Topic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Partition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Broker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Replication factor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Producer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